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 Slab"/>
      <p:regular r:id="rId29"/>
      <p:bold r:id="rId30"/>
    </p:embeddedFon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RobotoSlab-bold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min speech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e0ff36ee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e0ff36ee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e0ff36ee3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e0ff36ee3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e0ff36ee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e0ff36ee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e0ff36ee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e0ff36ee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e0ff36ee3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e0ff36ee3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e0ff36ee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e0ff36ee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e0ff36ee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e0ff36ee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e0ff36ee3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e0ff36ee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e0ff36ee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e0ff36ee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e0ff36ee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e0ff36ee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e0ff36ee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e0ff36ee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sec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e0ff36ee3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e0ff36ee3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e0ff36ee3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e0ff36ee3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e0ff36ee3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e0ff36ee3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e0ff36ee3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e0ff36ee3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e0ff36ee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e0ff36ee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minutes. Dangerous to ramble here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e0ff36ee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e0ff36ee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 MAX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e0ff36ee3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e0ff36ee3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e0ff36e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e0ff36e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e0ff36ee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e0ff36ee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e0ff36ee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e0ff36ee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e0ff36ee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e0ff36ee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linkedin.com/in/yasuhiro-shinohara-475368b0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NYC Hotels Listed on Tripadvisor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Yasuhiro Shinohara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87900" y="478850"/>
            <a:ext cx="4730700" cy="6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Class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following terms to classify established companies (reviews ≥ 50 ):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Excellent: Overall ratings &gt; 4.0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Good: Overall ratings 3.0 - 4.0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Poor: Overall ratings &lt; 3.0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150" y="375325"/>
            <a:ext cx="4267200" cy="4314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Excellent Hotels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1023" y="140675"/>
            <a:ext cx="4844850" cy="47821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87900" y="1489825"/>
            <a:ext cx="3698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157 locations of excellent hotels visualized using a heat map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Maps focused on Manhattan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Hotels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87900" y="1489825"/>
            <a:ext cx="3537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284 l</a:t>
            </a:r>
            <a:r>
              <a:rPr lang="en"/>
              <a:t>ocations of good hotels visualized using a heat map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2700" y="52075"/>
            <a:ext cx="4875000" cy="50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Poor Hotels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2649" y="112850"/>
            <a:ext cx="4847851" cy="494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87900" y="1489825"/>
            <a:ext cx="3459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78 l</a:t>
            </a:r>
            <a:r>
              <a:rPr lang="en"/>
              <a:t>ocations of poor hotels visualized using a heat map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 Variable: Location</a:t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87900" y="1489825"/>
            <a:ext cx="8598300" cy="14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 display that location is </a:t>
            </a:r>
            <a:r>
              <a:rPr b="1" lang="en" u="sng"/>
              <a:t>not</a:t>
            </a:r>
            <a:r>
              <a:rPr lang="en"/>
              <a:t> an indicator of success.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Takeaway</a:t>
            </a:r>
            <a:r>
              <a:rPr lang="en"/>
              <a:t>: When starting a new hotel business in NYC, Manhattan is a </a:t>
            </a:r>
            <a:r>
              <a:rPr lang="en"/>
              <a:t>preferred</a:t>
            </a:r>
            <a:r>
              <a:rPr lang="en"/>
              <a:t> location, but should consider resources towards other variables for higher success.</a:t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99" y="2910025"/>
            <a:ext cx="2159250" cy="213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5875" y="2910025"/>
            <a:ext cx="2062450" cy="213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2949" y="2910025"/>
            <a:ext cx="2088460" cy="213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Hotel Services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925" y="1144125"/>
            <a:ext cx="6356159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Hotel Services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business is expected to offer the following services to meet customer needs.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Flatscreen TV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speed Internet Wifi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conditioning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 smoking/smoking </a:t>
            </a: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825" y="1489825"/>
            <a:ext cx="4038524" cy="234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87900" y="458025"/>
            <a:ext cx="8368200" cy="9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Offered Services from Excellent Hotels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214 unique services found, Avg 14.75 services/hotel</a:t>
            </a:r>
            <a:endParaRPr sz="2400"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213" y="1367150"/>
            <a:ext cx="6505575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type="title"/>
          </p:nvPr>
        </p:nvSpPr>
        <p:spPr>
          <a:xfrm>
            <a:off x="387900" y="458025"/>
            <a:ext cx="8368200" cy="9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Offered Services from Good Hotels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168 unique services found, Avg 14.80 services/hotel</a:t>
            </a:r>
            <a:endParaRPr sz="2400"/>
          </a:p>
        </p:txBody>
      </p:sp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200" y="1367163"/>
            <a:ext cx="6505575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87900" y="458025"/>
            <a:ext cx="8368200" cy="90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Offered Services from Poor Hotels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39 unique services found, Avg 14.75 services/hotel</a:t>
            </a:r>
            <a:endParaRPr sz="2400"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200" y="1367150"/>
            <a:ext cx="6505575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Motivation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Methodology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Surface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Variables for Success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Quality of Life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Next steps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0" l="30391" r="0" t="0"/>
          <a:stretch/>
        </p:blipFill>
        <p:spPr>
          <a:xfrm>
            <a:off x="3728550" y="0"/>
            <a:ext cx="5415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822450" y="4722425"/>
            <a:ext cx="29061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Merrion Row Hotel and Public House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Tripadvisor.com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 Variable: Services</a:t>
            </a:r>
            <a:endParaRPr/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387900" y="1413625"/>
            <a:ext cx="4854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Businesses should meet consumer expectations on hotel services.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differences of average number of listed services between classified classes are marginal.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Successful</a:t>
            </a:r>
            <a:r>
              <a:rPr lang="en"/>
              <a:t> businesses list unique services</a:t>
            </a:r>
            <a:r>
              <a:rPr lang="en"/>
              <a:t> as incentive.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Unless promoting “Free internet”, avoid using the word “Free”.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 b="0" l="44769" r="0" t="0"/>
          <a:stretch/>
        </p:blipFill>
        <p:spPr>
          <a:xfrm>
            <a:off x="5349900" y="0"/>
            <a:ext cx="37941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/>
          <p:nvPr/>
        </p:nvSpPr>
        <p:spPr>
          <a:xfrm>
            <a:off x="2422650" y="4722425"/>
            <a:ext cx="29061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Knickerbocker Hotel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Tripadvisor.com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3" name="Google Shape;203;p33"/>
          <p:cNvSpPr txBox="1"/>
          <p:nvPr>
            <p:ph idx="1" type="body"/>
          </p:nvPr>
        </p:nvSpPr>
        <p:spPr>
          <a:xfrm>
            <a:off x="387900" y="1337425"/>
            <a:ext cx="4752000" cy="35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 Hotels listed on Tripadvisor displays many listings are located in Manhattan, however, there is no relationship between business success and location.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For business growth, companies should list unique </a:t>
            </a:r>
            <a:r>
              <a:rPr lang="en"/>
              <a:t>services and pursue excellent reviews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rPr lang="en"/>
              <a:t>This information is valuable for consulting </a:t>
            </a:r>
            <a:r>
              <a:rPr lang="en"/>
              <a:t>companies</a:t>
            </a:r>
            <a:r>
              <a:rPr lang="en"/>
              <a:t>, hotel businesses, and completing travel platforming sites.</a:t>
            </a:r>
            <a:endParaRPr/>
          </a:p>
        </p:txBody>
      </p:sp>
      <p:pic>
        <p:nvPicPr>
          <p:cNvPr id="204" name="Google Shape;204;p33"/>
          <p:cNvPicPr preferRelativeResize="0"/>
          <p:nvPr/>
        </p:nvPicPr>
        <p:blipFill rotWithShape="1">
          <a:blip r:embed="rId3">
            <a:alphaModFix/>
          </a:blip>
          <a:srcRect b="0" l="40731" r="7342" t="0"/>
          <a:stretch/>
        </p:blipFill>
        <p:spPr>
          <a:xfrm>
            <a:off x="5139825" y="0"/>
            <a:ext cx="400417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3"/>
          <p:cNvSpPr txBox="1"/>
          <p:nvPr/>
        </p:nvSpPr>
        <p:spPr>
          <a:xfrm>
            <a:off x="2270250" y="4722425"/>
            <a:ext cx="29061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Park Terrace Hotel on Bryant Park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Tripadvisor.com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87900" y="458025"/>
            <a:ext cx="51435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for this Project: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87900" y="1489825"/>
            <a:ext cx="4805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an application that will allow you to find a hotel with the desired features.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Incorporate a method to efficiently extract price deals for analyzing price prediction.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 rotWithShape="1">
          <a:blip r:embed="rId3">
            <a:alphaModFix/>
          </a:blip>
          <a:srcRect b="0" l="38407" r="12072" t="0"/>
          <a:stretch/>
        </p:blipFill>
        <p:spPr>
          <a:xfrm>
            <a:off x="5349900" y="0"/>
            <a:ext cx="3794099" cy="511047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/>
        </p:nvSpPr>
        <p:spPr>
          <a:xfrm>
            <a:off x="2443800" y="4722300"/>
            <a:ext cx="29061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Photo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Kitano Hotel New York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Tripadvisor.com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  <p:sp>
        <p:nvSpPr>
          <p:cNvPr id="219" name="Google Shape;219;p35"/>
          <p:cNvSpPr txBox="1"/>
          <p:nvPr>
            <p:ph idx="1" type="subTitle"/>
          </p:nvPr>
        </p:nvSpPr>
        <p:spPr>
          <a:xfrm>
            <a:off x="1680300" y="3049450"/>
            <a:ext cx="57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find more information about Yasuhiro Shinohara visit linkedin: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https://www.linkedin.com/in/yasuhiro-shinohara-475368b0/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8404" l="8323" r="8606" t="6619"/>
          <a:stretch/>
        </p:blipFill>
        <p:spPr>
          <a:xfrm>
            <a:off x="4900050" y="1161950"/>
            <a:ext cx="4097250" cy="28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87900" y="1489825"/>
            <a:ext cx="4367700" cy="25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Exploration of</a:t>
            </a:r>
            <a:r>
              <a:rPr lang="en"/>
              <a:t> opportunities for hotel businesses to grow.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Confirmation of successful business strategies.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Recognizing common </a:t>
            </a:r>
            <a:r>
              <a:rPr lang="en"/>
              <a:t>consumer interests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Opportunity for personal growth by analyzing data using scrapy package of python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9250" y="44700"/>
            <a:ext cx="5440250" cy="50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87900" y="1489825"/>
            <a:ext cx="3195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Extracted the following information from Tripadvisor.com using scrapy: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Company Name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Overall Rating from Tripadvisor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Consumer Ratings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Number of Reviews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Address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Number of Restaurants within 0.3 mi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Number of Attractions within 0.3 mi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Tripadvisor Walking Grade (Activities within walking distance)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Hotel service (Property Amenities, Room features, Room service)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714 Hotel entries pulled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Analysis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Hotel Location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7900" y="1489825"/>
            <a:ext cx="2894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Heat map of all hotel listings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Warm colors = Higher density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Cool colors = Lower density</a:t>
            </a:r>
            <a:endParaRPr sz="1600"/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0" l="0" r="5731" t="0"/>
          <a:stretch/>
        </p:blipFill>
        <p:spPr>
          <a:xfrm>
            <a:off x="3282575" y="197725"/>
            <a:ext cx="5752925" cy="477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Hotel Ratings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87900" y="1489825"/>
            <a:ext cx="3390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Quantitative</a:t>
            </a:r>
            <a:r>
              <a:rPr lang="en"/>
              <a:t> outlook of overall hotel ratings.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Highest rating = 5.0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Lowest rating = 1.0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425" y="154713"/>
            <a:ext cx="4870625" cy="48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87900" y="449775"/>
            <a:ext cx="41841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Measuring Success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87900" y="1489825"/>
            <a:ext cx="3765000" cy="20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Comparison of overall hotel ratings to the ratio of received excellent reviews to total reviews.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Technique only works with established companies (Reviews ≥ 50)</a:t>
            </a:r>
            <a:endParaRPr sz="1600"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87900" y="3394825"/>
            <a:ext cx="37650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High ratings companies maintain high </a:t>
            </a:r>
            <a:r>
              <a:rPr lang="en" sz="1600"/>
              <a:t>excellent</a:t>
            </a:r>
            <a:r>
              <a:rPr lang="en" sz="1600"/>
              <a:t> review scores equates to consumer satisfaction.</a:t>
            </a:r>
            <a:endParaRPr sz="1600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400" y="152400"/>
            <a:ext cx="4724200" cy="47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for Success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